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Методика обучения школьников </a:t>
            </a:r>
            <a:r>
              <a:rPr lang="ru-RU" dirty="0" smtClean="0"/>
              <a:t>схематизации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Мастер-класс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57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6906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27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69"/>
          </a:xfrm>
        </p:spPr>
        <p:txBody>
          <a:bodyPr>
            <a:noAutofit/>
          </a:bodyPr>
          <a:lstStyle/>
          <a:p>
            <a:r>
              <a:rPr lang="ru-RU" sz="3600" dirty="0"/>
              <a:t>Задача №788: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0942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Петя готовил уроки 1ч 40 мин. На математику он потратил 1/5 этого времени, а ¼ оставшегося времени на географию. Сколько минут Петя готовил уроки по математике и сколько по географии?»</a:t>
            </a:r>
          </a:p>
        </p:txBody>
      </p:sp>
    </p:spTree>
    <p:extLst>
      <p:ext uri="{BB962C8B-B14F-4D97-AF65-F5344CB8AC3E}">
        <p14:creationId xmlns:p14="http://schemas.microsoft.com/office/powerpoint/2010/main" val="3762523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математику он потратил 1/5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485132" cy="202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18519"/>
            <a:ext cx="6416441" cy="167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4869160"/>
            <a:ext cx="277617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ставшееся время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4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Тогда ¼ часть этой закрашенной части будет соответствовать времени, которое Петя затратил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географию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7344816" cy="139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4149080"/>
            <a:ext cx="7236267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этой схемы видно, что Петя на подготовку уроков по математике и по географии затратил одинаковое количество времени, равное 1/5 от общего количества затраченного на подготовку уроков времени.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95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Решите задачу, условие, которой изображено на схеме</a:t>
            </a:r>
            <a:r>
              <a:rPr lang="ru-RU" sz="4000" dirty="0" smtClean="0"/>
              <a:t>: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588" y="2692233"/>
            <a:ext cx="4248472" cy="233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Объект 19"/>
          <p:cNvSpPr>
            <a:spLocks noGrp="1"/>
          </p:cNvSpPr>
          <p:nvPr>
            <p:ph sz="quarter" idx="14"/>
          </p:nvPr>
        </p:nvSpPr>
        <p:spPr>
          <a:xfrm>
            <a:off x="5220072" y="2348880"/>
            <a:ext cx="3240360" cy="36052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классе 32 ученика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количество учеников, которые учатся на «4» и «5».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 количество учеников, у которых есть «3».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609020"/>
            <a:ext cx="158417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ученика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52664" y="3356992"/>
            <a:ext cx="158417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181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55233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Постройте схему к условию задачи №</a:t>
            </a:r>
            <a:r>
              <a:rPr lang="ru-RU" sz="3600" dirty="0"/>
              <a:t>793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75656" y="2636912"/>
            <a:ext cx="6196405" cy="2821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«Торт в 1 кг 600 г разделили между 8 ребятами.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граммов получил каждый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1855449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037388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395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95523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Критерии для оценки освоения данного приема схематизации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279876"/>
              </p:ext>
            </p:extLst>
          </p:nvPr>
        </p:nvGraphicFramePr>
        <p:xfrm>
          <a:off x="1115616" y="1700808"/>
          <a:ext cx="6984776" cy="4206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04256"/>
                <a:gridCol w="2520280"/>
                <a:gridCol w="2160240"/>
              </a:tblGrid>
              <a:tr h="24024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38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Условие отражено частично.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Части, соответствующие равному количеству описываемой в задаче величины, не выделены на схеме.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Искомая величина не отмечена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Условие отражено полностью, но часть условия отражена не на схеме, а в виде краткой записи.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Части, соответствующие равному количеству описываемой в задаче величины, отмечены не равными по площади частями фигуры.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Отмечена искомая величина.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Условие на схеме отражено полностью.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Части, соответствующие равному количеству описываемой в задаче величины, равны по площади.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Отмечена искомая величина.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88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I</a:t>
            </a:r>
            <a:r>
              <a:rPr lang="ru-RU" sz="3600" b="1" dirty="0" smtClean="0"/>
              <a:t> этап. Отличие схем от рисунков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556792"/>
            <a:ext cx="6196405" cy="1669783"/>
          </a:xfrm>
        </p:spPr>
        <p:txBody>
          <a:bodyPr/>
          <a:lstStyle/>
          <a:p>
            <a:r>
              <a:rPr lang="ru-RU" dirty="0"/>
              <a:t>рисунок — это чувственно-наглядное изображение </a:t>
            </a:r>
            <a:r>
              <a:rPr lang="ru-RU" dirty="0" smtClean="0"/>
              <a:t>предмета</a:t>
            </a:r>
          </a:p>
          <a:p>
            <a:r>
              <a:rPr lang="ru-RU" dirty="0"/>
              <a:t>схема может фиксировать только идеальное содержание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76398"/>
            <a:ext cx="3372110" cy="247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12482"/>
            <a:ext cx="3420716" cy="177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5736" y="3140968"/>
            <a:ext cx="533927" cy="335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64455" y="3140968"/>
            <a:ext cx="533927" cy="335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468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65245" cy="1202485"/>
          </a:xfrm>
        </p:spPr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556792"/>
            <a:ext cx="6196405" cy="416627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Рассмотрите предложенные учителем карточки с изображениями.</a:t>
            </a:r>
          </a:p>
          <a:p>
            <a:pPr lvl="0"/>
            <a:r>
              <a:rPr lang="ru-RU" dirty="0"/>
              <a:t>Сравните их: найди сходства и различия.</a:t>
            </a:r>
          </a:p>
          <a:p>
            <a:pPr lvl="0"/>
            <a:r>
              <a:rPr lang="ru-RU" dirty="0"/>
              <a:t>Распределите карточки с изображениями по сходству на три группы.</a:t>
            </a:r>
          </a:p>
          <a:p>
            <a:pPr lvl="0"/>
            <a:r>
              <a:rPr lang="ru-RU" dirty="0"/>
              <a:t>Положите надписи «схема», «чертеж», «рисунок» в те группы, к которым они, по вашему мнению, относятся.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11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Чем схема отличается от рисунка?</a:t>
            </a:r>
          </a:p>
          <a:p>
            <a:pPr lvl="0"/>
            <a:r>
              <a:rPr lang="ru-RU" dirty="0"/>
              <a:t>Чем чертеж отличается от схемы?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07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II </a:t>
            </a:r>
            <a:r>
              <a:rPr lang="ru-RU" sz="3200" b="1" dirty="0" smtClean="0"/>
              <a:t>этап</a:t>
            </a:r>
            <a:r>
              <a:rPr lang="ru-RU" sz="3200" b="1" dirty="0"/>
              <a:t>. </a:t>
            </a:r>
            <a:r>
              <a:rPr lang="ru-RU" sz="3200" b="1" dirty="0" smtClean="0"/>
              <a:t>«Чтение» </a:t>
            </a:r>
            <a:r>
              <a:rPr lang="ru-RU" sz="3200" b="1" dirty="0"/>
              <a:t>схем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43204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объяснение учебного материала с опорой на демонстрационную </a:t>
            </a:r>
            <a:r>
              <a:rPr lang="ru-RU" dirty="0" smtClean="0"/>
              <a:t>схему</a:t>
            </a:r>
          </a:p>
          <a:p>
            <a:r>
              <a:rPr lang="ru-RU" dirty="0"/>
              <a:t>воспроизвести учебный материал с опорой на </a:t>
            </a:r>
            <a:r>
              <a:rPr lang="ru-RU" dirty="0" smtClean="0"/>
              <a:t>схему</a:t>
            </a:r>
          </a:p>
          <a:p>
            <a:r>
              <a:rPr lang="ru-RU" dirty="0"/>
              <a:t>выполнить индивидуальное задание:</a:t>
            </a:r>
          </a:p>
          <a:p>
            <a:pPr marL="363538" indent="0">
              <a:buNone/>
            </a:pPr>
            <a:r>
              <a:rPr lang="ru-RU" i="1" dirty="0"/>
              <a:t>Прочитай текст. Из предложенных изображений выбери схему, которая относится к данному тексту. Перенеси схему в тетрадь. Подготовь устный ответ с опорой на схему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38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II</a:t>
            </a:r>
            <a:r>
              <a:rPr lang="en-US" sz="3100" b="1" dirty="0"/>
              <a:t>I</a:t>
            </a:r>
            <a:r>
              <a:rPr lang="en-US" sz="3100" b="1" dirty="0" smtClean="0"/>
              <a:t> </a:t>
            </a:r>
            <a:r>
              <a:rPr lang="ru-RU" sz="3100" b="1" dirty="0"/>
              <a:t>этап. </a:t>
            </a:r>
            <a:r>
              <a:rPr lang="ru-RU" sz="3100" b="1" dirty="0" smtClean="0"/>
              <a:t>Техники построения схем.</a:t>
            </a:r>
            <a:br>
              <a:rPr lang="ru-RU" sz="3100" b="1" dirty="0" smtClean="0"/>
            </a:br>
            <a:r>
              <a:rPr lang="ru-RU" dirty="0" smtClean="0"/>
              <a:t>Схема схематизации</a:t>
            </a:r>
            <a:br>
              <a:rPr lang="ru-RU" dirty="0" smtClean="0"/>
            </a:br>
            <a:r>
              <a:rPr lang="ru-RU" sz="2700" dirty="0" smtClean="0"/>
              <a:t>(О.С. Анисимов)</a:t>
            </a:r>
            <a:endParaRPr lang="ru-RU" sz="27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885762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69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16824" cy="120248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IV </a:t>
            </a:r>
            <a:r>
              <a:rPr lang="ru-RU" sz="2000" b="1" dirty="0"/>
              <a:t>этап. </a:t>
            </a:r>
            <a:r>
              <a:rPr lang="ru-RU" sz="2000" b="1" dirty="0" smtClean="0"/>
              <a:t>Применение </a:t>
            </a:r>
            <a:r>
              <a:rPr lang="ru-RU" sz="2000" b="1" dirty="0"/>
              <a:t>полученных знаний о </a:t>
            </a:r>
            <a:r>
              <a:rPr lang="ru-RU" sz="2000" b="1" dirty="0" smtClean="0"/>
              <a:t>схематизации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700" b="1" dirty="0" smtClean="0"/>
              <a:t>Алгоритм </a:t>
            </a:r>
            <a:r>
              <a:rPr lang="ru-RU" sz="2700" b="1" dirty="0"/>
              <a:t>работы </a:t>
            </a:r>
            <a:r>
              <a:rPr lang="ru-RU" sz="2700" b="1" dirty="0" smtClean="0"/>
              <a:t>учащихся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8245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Прочитай </a:t>
            </a:r>
            <a:r>
              <a:rPr lang="ru-RU" dirty="0"/>
              <a:t>индивидуально </a:t>
            </a:r>
            <a:r>
              <a:rPr lang="ru-RU" dirty="0" smtClean="0"/>
              <a:t>текст</a:t>
            </a:r>
            <a:r>
              <a:rPr lang="ru-RU" dirty="0"/>
              <a:t>, выдели главную мысль, </a:t>
            </a:r>
            <a:r>
              <a:rPr lang="ru-RU" dirty="0" err="1"/>
              <a:t>засхематизируй</a:t>
            </a:r>
            <a:r>
              <a:rPr lang="ru-RU" dirty="0"/>
              <a:t> ее.</a:t>
            </a:r>
          </a:p>
          <a:p>
            <a:pPr lvl="0"/>
            <a:r>
              <a:rPr lang="ru-RU" dirty="0"/>
              <a:t>Закончив изучение, пройди в группу.</a:t>
            </a:r>
          </a:p>
          <a:p>
            <a:pPr lvl="0"/>
            <a:r>
              <a:rPr lang="ru-RU" dirty="0"/>
              <a:t>В группе определите, кто первый начнет рассказывать содержание текста.</a:t>
            </a:r>
          </a:p>
          <a:p>
            <a:pPr lvl="0"/>
            <a:r>
              <a:rPr lang="ru-RU" dirty="0"/>
              <a:t>Покажи, по мере обсуждения текста свои схемы к абзацам и объясни, что на них изображено.</a:t>
            </a:r>
          </a:p>
          <a:p>
            <a:pPr lvl="0"/>
            <a:r>
              <a:rPr lang="ru-RU" dirty="0"/>
              <a:t>Когда другие участники группы будут демонстрировать свои схемы, принимай участие в их обсуждении.</a:t>
            </a:r>
          </a:p>
          <a:p>
            <a:pPr lvl="0"/>
            <a:r>
              <a:rPr lang="ru-RU" dirty="0"/>
              <a:t>Совместно с другими участниками откорректируйте главную мысль текста.</a:t>
            </a:r>
          </a:p>
          <a:p>
            <a:pPr lvl="0"/>
            <a:r>
              <a:rPr lang="ru-RU" dirty="0"/>
              <a:t>Принимай участие в создании общей схемы.</a:t>
            </a:r>
          </a:p>
          <a:p>
            <a:pPr lvl="0"/>
            <a:r>
              <a:rPr lang="ru-RU" dirty="0"/>
              <a:t>Прояви инициативу и предложи себя, выступить в роли докладчика от группы.</a:t>
            </a:r>
          </a:p>
          <a:p>
            <a:pPr lvl="0"/>
            <a:r>
              <a:rPr lang="ru-RU" dirty="0"/>
              <a:t>Перенеси получившуюся общую схему к себе в тетрадь.</a:t>
            </a:r>
          </a:p>
          <a:p>
            <a:pPr lvl="0"/>
            <a:r>
              <a:rPr lang="ru-RU" dirty="0"/>
              <a:t>На основе данной схемы подготовь устный ответ по данной теме.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08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/>
          <a:lstStyle/>
          <a:p>
            <a:pPr marL="0" indent="0" algn="r">
              <a:buNone/>
            </a:pPr>
            <a:r>
              <a:rPr lang="ru-RU" b="1" dirty="0" smtClean="0">
                <a:latin typeface="+mj-lt"/>
              </a:rPr>
              <a:t>Знания в собственном смысле слова сообщить невозможно.</a:t>
            </a:r>
          </a:p>
          <a:p>
            <a:pPr marL="0" indent="0" algn="r">
              <a:buNone/>
            </a:pPr>
            <a:r>
              <a:rPr lang="ru-RU" b="1" dirty="0" smtClean="0">
                <a:latin typeface="+mj-lt"/>
              </a:rPr>
              <a:t>Можно их человеку предложить, подсказать, но овладеть ими он должен путем собственной деятельности. …</a:t>
            </a:r>
          </a:p>
          <a:p>
            <a:pPr marL="0" indent="0" algn="r">
              <a:buNone/>
            </a:pPr>
            <a:r>
              <a:rPr lang="ru-RU" b="1" dirty="0" smtClean="0">
                <a:latin typeface="+mj-lt"/>
              </a:rPr>
              <a:t>Можно наполнить чем-нибудь тело … но ум наполнить ничем нельзя.</a:t>
            </a:r>
          </a:p>
          <a:p>
            <a:pPr marL="0" indent="0" algn="r">
              <a:buNone/>
            </a:pPr>
            <a:r>
              <a:rPr lang="ru-RU" b="1" dirty="0" smtClean="0">
                <a:latin typeface="+mj-lt"/>
              </a:rPr>
              <a:t>Он должен самостоятельно всё охватить, усвоить, переработать.</a:t>
            </a:r>
          </a:p>
          <a:p>
            <a:pPr marL="0" indent="0" algn="r">
              <a:buNone/>
            </a:pPr>
            <a:endParaRPr lang="ru-RU" dirty="0" smtClean="0">
              <a:latin typeface="+mj-lt"/>
            </a:endParaRPr>
          </a:p>
          <a:p>
            <a:pPr marL="0" indent="0" algn="r">
              <a:buNone/>
            </a:pPr>
            <a:r>
              <a:rPr lang="ru-RU" b="1" i="1" dirty="0" err="1" smtClean="0">
                <a:latin typeface="+mj-lt"/>
              </a:rPr>
              <a:t>А.Дистервег</a:t>
            </a:r>
            <a:endParaRPr lang="ru-RU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353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Математика, 5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+mj-lt"/>
              </a:rPr>
              <a:t>Тема урока: </a:t>
            </a:r>
          </a:p>
          <a:p>
            <a:pPr marL="0" indent="0">
              <a:buNone/>
            </a:pPr>
            <a:r>
              <a:rPr lang="ru-RU" sz="3600" b="1" dirty="0" smtClean="0">
                <a:latin typeface="+mj-lt"/>
              </a:rPr>
              <a:t>«</a:t>
            </a:r>
            <a:r>
              <a:rPr lang="ru-RU" sz="3600" b="1" i="1" dirty="0" smtClean="0">
                <a:latin typeface="+mj-lt"/>
              </a:rPr>
              <a:t>Решение задач </a:t>
            </a:r>
            <a:r>
              <a:rPr lang="ru-RU" sz="3600" b="1" dirty="0" smtClean="0">
                <a:latin typeface="+mj-lt"/>
              </a:rPr>
              <a:t>»</a:t>
            </a:r>
          </a:p>
          <a:p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использованием </a:t>
            </a:r>
            <a:r>
              <a:rPr lang="ru-RU" dirty="0" smtClean="0">
                <a:latin typeface="+mj-lt"/>
              </a:rPr>
              <a:t>схем, </a:t>
            </a:r>
            <a:r>
              <a:rPr lang="ru-RU" dirty="0">
                <a:latin typeface="+mj-lt"/>
              </a:rPr>
              <a:t>направленных на понимание)</a:t>
            </a:r>
          </a:p>
        </p:txBody>
      </p:sp>
    </p:spTree>
    <p:extLst>
      <p:ext uri="{BB962C8B-B14F-4D97-AF65-F5344CB8AC3E}">
        <p14:creationId xmlns:p14="http://schemas.microsoft.com/office/powerpoint/2010/main" val="2795211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317</TotalTime>
  <Words>600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Кнопка</vt:lpstr>
      <vt:lpstr>Методика обучения школьников схематизации</vt:lpstr>
      <vt:lpstr>I этап. Отличие схем от рисунков </vt:lpstr>
      <vt:lpstr>Задание 1</vt:lpstr>
      <vt:lpstr>Презентация PowerPoint</vt:lpstr>
      <vt:lpstr>II этап. «Чтение» схем</vt:lpstr>
      <vt:lpstr>III этап. Техники построения схем. Схема схематизации (О.С. Анисимов)</vt:lpstr>
      <vt:lpstr>IV этап. Применение полученных знаний о схематизации Алгоритм работы учащихся</vt:lpstr>
      <vt:lpstr>Презентация PowerPoint</vt:lpstr>
      <vt:lpstr>Математика, 5 класс</vt:lpstr>
      <vt:lpstr>Презентация PowerPoint</vt:lpstr>
      <vt:lpstr>Задача №788: </vt:lpstr>
      <vt:lpstr>На математику он потратил 1/5 всего времени</vt:lpstr>
      <vt:lpstr>Тогда ¼ часть этой закрашенной части будет соответствовать времени, которое Петя затратил на географию</vt:lpstr>
      <vt:lpstr>Решите задачу, условие, которой изображено на схеме:</vt:lpstr>
      <vt:lpstr>Постройте схему к условию задачи №793</vt:lpstr>
      <vt:lpstr>Презентация PowerPoint</vt:lpstr>
      <vt:lpstr>Критерии для оценки освоения данного приема схематизации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школьников схематизации</dc:title>
  <cp:lastModifiedBy>Наталья Николаевна</cp:lastModifiedBy>
  <cp:revision>27</cp:revision>
  <dcterms:modified xsi:type="dcterms:W3CDTF">2012-05-16T00:37:13Z</dcterms:modified>
</cp:coreProperties>
</file>